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8" r:id="rId1"/>
  </p:sldMasterIdLst>
  <p:sldIdLst>
    <p:sldId id="256" r:id="rId2"/>
    <p:sldId id="257" r:id="rId3"/>
    <p:sldId id="258" r:id="rId4"/>
    <p:sldId id="261" r:id="rId5"/>
    <p:sldId id="259" r:id="rId6"/>
    <p:sldId id="260" r:id="rId7"/>
    <p:sldId id="262" r:id="rId8"/>
    <p:sldId id="263" r:id="rId9"/>
    <p:sldId id="264" r:id="rId10"/>
    <p:sldId id="265" r:id="rId11"/>
    <p:sldId id="266" r:id="rId12"/>
    <p:sldId id="267" r:id="rId13"/>
    <p:sldId id="268" r:id="rId14"/>
    <p:sldId id="269" r:id="rId15"/>
    <p:sldId id="270" r:id="rId16"/>
    <p:sldId id="271" r:id="rId17"/>
    <p:sldId id="273" r:id="rId18"/>
    <p:sldId id="272" r:id="rId19"/>
    <p:sldId id="274" r:id="rId20"/>
    <p:sldId id="275" r:id="rId21"/>
    <p:sldId id="276" r:id="rId22"/>
    <p:sldId id="277" r:id="rId23"/>
    <p:sldId id="278" r:id="rId24"/>
    <p:sldId id="279" r:id="rId25"/>
    <p:sldId id="280" r:id="rId26"/>
    <p:sldId id="281" r:id="rId27"/>
    <p:sldId id="282" r:id="rId28"/>
    <p:sldId id="283" r:id="rId2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116" d="100"/>
          <a:sy n="116" d="100"/>
        </p:scale>
        <p:origin x="1500"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1/12/2017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1615983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1/12/2017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6910481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1/12/2017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8592168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1/12/2017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55968259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1/12/2017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346456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1/12/2017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79424511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smtClean="0"/>
              <a:t>1/12/2017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smtClean="0"/>
              <a:t>‹#›</a:t>
            </a:fld>
            <a:endParaRPr lang="en-US" dirty="0"/>
          </a:p>
        </p:txBody>
      </p:sp>
    </p:spTree>
    <p:extLst>
      <p:ext uri="{BB962C8B-B14F-4D97-AF65-F5344CB8AC3E}">
        <p14:creationId xmlns:p14="http://schemas.microsoft.com/office/powerpoint/2010/main" val="337899924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1/12/2017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96690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1/12/2017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213434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1/12/2017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716560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smtClean="0"/>
              <a:t>1/12/2017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smtClean="0"/>
              <a:t>‹#›</a:t>
            </a:fld>
            <a:endParaRPr lang="en-US" dirty="0"/>
          </a:p>
        </p:txBody>
      </p:sp>
    </p:spTree>
    <p:extLst>
      <p:ext uri="{BB962C8B-B14F-4D97-AF65-F5344CB8AC3E}">
        <p14:creationId xmlns:p14="http://schemas.microsoft.com/office/powerpoint/2010/main" val="9638564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1/12/2017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3009391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1/12/2017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6906474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1/12/2017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0964525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smtClean="0"/>
              <a:t>1/12/2017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smtClean="0"/>
              <a:t>‹#›</a:t>
            </a:fld>
            <a:endParaRPr lang="en-US" dirty="0"/>
          </a:p>
        </p:txBody>
      </p:sp>
    </p:spTree>
    <p:extLst>
      <p:ext uri="{BB962C8B-B14F-4D97-AF65-F5344CB8AC3E}">
        <p14:creationId xmlns:p14="http://schemas.microsoft.com/office/powerpoint/2010/main" val="42617846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1/12/2017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6752732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1/12/2017</a:t>
            </a:fld>
            <a:endParaRPr lang="en-US" dirty="0"/>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551725788"/>
      </p:ext>
    </p:extLst>
  </p:cSld>
  <p:clrMap bg1="lt1" tx1="dk1" bg2="lt2" tx2="dk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 id="2147483673" r:id="rId5"/>
    <p:sldLayoutId id="2147483674" r:id="rId6"/>
    <p:sldLayoutId id="2147483675" r:id="rId7"/>
    <p:sldLayoutId id="2147483676" r:id="rId8"/>
    <p:sldLayoutId id="2147483677" r:id="rId9"/>
    <p:sldLayoutId id="2147483678" r:id="rId10"/>
    <p:sldLayoutId id="2147483679" r:id="rId11"/>
    <p:sldLayoutId id="2147483680" r:id="rId12"/>
    <p:sldLayoutId id="2147483681" r:id="rId13"/>
    <p:sldLayoutId id="2147483682" r:id="rId14"/>
    <p:sldLayoutId id="2147483683" r:id="rId15"/>
    <p:sldLayoutId id="2147483684"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CSC8503</a:t>
            </a:r>
            <a:br>
              <a:rPr lang="en-GB" dirty="0" smtClean="0"/>
            </a:br>
            <a:r>
              <a:rPr lang="en-GB" dirty="0" smtClean="0"/>
              <a:t>Revision Lecture</a:t>
            </a:r>
            <a:endParaRPr lang="en-GB" dirty="0"/>
          </a:p>
        </p:txBody>
      </p:sp>
      <p:sp>
        <p:nvSpPr>
          <p:cNvPr id="3" name="Subtitle 2"/>
          <p:cNvSpPr>
            <a:spLocks noGrp="1"/>
          </p:cNvSpPr>
          <p:nvPr>
            <p:ph type="subTitle" idx="1"/>
          </p:nvPr>
        </p:nvSpPr>
        <p:spPr/>
        <p:txBody>
          <a:bodyPr/>
          <a:lstStyle/>
          <a:p>
            <a:endParaRPr lang="en-GB"/>
          </a:p>
        </p:txBody>
      </p:sp>
    </p:spTree>
    <p:extLst>
      <p:ext uri="{BB962C8B-B14F-4D97-AF65-F5344CB8AC3E}">
        <p14:creationId xmlns:p14="http://schemas.microsoft.com/office/powerpoint/2010/main" val="29428521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Question 1a</a:t>
            </a:r>
            <a:endParaRPr lang="en-GB" dirty="0"/>
          </a:p>
        </p:txBody>
      </p:sp>
      <p:sp>
        <p:nvSpPr>
          <p:cNvPr id="3" name="Content Placeholder 2"/>
          <p:cNvSpPr>
            <a:spLocks noGrp="1"/>
          </p:cNvSpPr>
          <p:nvPr>
            <p:ph idx="1"/>
          </p:nvPr>
        </p:nvSpPr>
        <p:spPr>
          <a:xfrm>
            <a:off x="609599" y="2957384"/>
            <a:ext cx="6347714" cy="3083979"/>
          </a:xfrm>
        </p:spPr>
        <p:txBody>
          <a:bodyPr/>
          <a:lstStyle/>
          <a:p>
            <a:r>
              <a:rPr lang="en-GB" dirty="0" smtClean="0"/>
              <a:t>Tricky details?</a:t>
            </a:r>
          </a:p>
          <a:p>
            <a:pPr lvl="1"/>
            <a:r>
              <a:rPr lang="en-GB" dirty="0" smtClean="0"/>
              <a:t>Remember the question stipulated the Blue NPC – so the answer would anticipate trigger conditions explicitly stating “Red” NPC for the distance checks, etc.</a:t>
            </a:r>
          </a:p>
          <a:p>
            <a:pPr lvl="1"/>
            <a:r>
              <a:rPr lang="en-GB" dirty="0" smtClean="0"/>
              <a:t>The Dead state – people often forget that one</a:t>
            </a:r>
          </a:p>
          <a:p>
            <a:pPr lvl="1"/>
            <a:r>
              <a:rPr lang="en-GB" dirty="0" smtClean="0"/>
              <a:t>The Dead state is the only state that doesn’t need an exit condition (e.g., it’s the only state you can reach where you don’t have the possibility of changing state further)</a:t>
            </a:r>
          </a:p>
        </p:txBody>
      </p:sp>
      <p:pic>
        <p:nvPicPr>
          <p:cNvPr id="4" name="Picture 3"/>
          <p:cNvPicPr>
            <a:picLocks noChangeAspect="1"/>
          </p:cNvPicPr>
          <p:nvPr/>
        </p:nvPicPr>
        <p:blipFill>
          <a:blip r:embed="rId2"/>
          <a:stretch>
            <a:fillRect/>
          </a:stretch>
        </p:blipFill>
        <p:spPr>
          <a:xfrm>
            <a:off x="609599" y="2139092"/>
            <a:ext cx="6029325" cy="609600"/>
          </a:xfrm>
          <a:prstGeom prst="rect">
            <a:avLst/>
          </a:prstGeom>
        </p:spPr>
      </p:pic>
    </p:spTree>
    <p:extLst>
      <p:ext uri="{BB962C8B-B14F-4D97-AF65-F5344CB8AC3E}">
        <p14:creationId xmlns:p14="http://schemas.microsoft.com/office/powerpoint/2010/main" val="1237284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Question 1b</a:t>
            </a:r>
            <a:endParaRPr lang="en-GB" dirty="0"/>
          </a:p>
        </p:txBody>
      </p:sp>
      <p:sp>
        <p:nvSpPr>
          <p:cNvPr id="3" name="Content Placeholder 2"/>
          <p:cNvSpPr>
            <a:spLocks noGrp="1"/>
          </p:cNvSpPr>
          <p:nvPr>
            <p:ph idx="1"/>
          </p:nvPr>
        </p:nvSpPr>
        <p:spPr>
          <a:xfrm>
            <a:off x="609599" y="3422650"/>
            <a:ext cx="6347714" cy="2618713"/>
          </a:xfrm>
        </p:spPr>
        <p:txBody>
          <a:bodyPr/>
          <a:lstStyle/>
          <a:p>
            <a:r>
              <a:rPr lang="en-GB" dirty="0" smtClean="0"/>
              <a:t>Well, what benefit does this sort of </a:t>
            </a:r>
            <a:r>
              <a:rPr lang="en-GB" b="1" dirty="0" smtClean="0"/>
              <a:t>hysteresis</a:t>
            </a:r>
            <a:r>
              <a:rPr lang="en-GB" dirty="0" smtClean="0"/>
              <a:t> provide?</a:t>
            </a:r>
          </a:p>
          <a:p>
            <a:endParaRPr lang="en-GB" dirty="0"/>
          </a:p>
          <a:p>
            <a:r>
              <a:rPr lang="en-GB" dirty="0" smtClean="0"/>
              <a:t>And what happens if we screw up and have </a:t>
            </a:r>
            <a:r>
              <a:rPr lang="en-GB" i="1" dirty="0" smtClean="0"/>
              <a:t>J</a:t>
            </a:r>
            <a:r>
              <a:rPr lang="en-GB" dirty="0" smtClean="0"/>
              <a:t> less than </a:t>
            </a:r>
            <a:r>
              <a:rPr lang="en-GB" i="1" dirty="0" smtClean="0"/>
              <a:t>R</a:t>
            </a:r>
            <a:r>
              <a:rPr lang="en-GB" dirty="0" smtClean="0"/>
              <a:t>?</a:t>
            </a:r>
          </a:p>
          <a:p>
            <a:endParaRPr lang="en-GB" dirty="0"/>
          </a:p>
          <a:p>
            <a:r>
              <a:rPr lang="en-GB" dirty="0" smtClean="0"/>
              <a:t>Second part is meant to make you think about the actual implementation consequences</a:t>
            </a:r>
            <a:endParaRPr lang="en-GB" dirty="0"/>
          </a:p>
        </p:txBody>
      </p:sp>
      <p:pic>
        <p:nvPicPr>
          <p:cNvPr id="4" name="Picture 3"/>
          <p:cNvPicPr>
            <a:picLocks noChangeAspect="1"/>
          </p:cNvPicPr>
          <p:nvPr/>
        </p:nvPicPr>
        <p:blipFill>
          <a:blip r:embed="rId2"/>
          <a:stretch>
            <a:fillRect/>
          </a:stretch>
        </p:blipFill>
        <p:spPr>
          <a:xfrm>
            <a:off x="731751" y="1270000"/>
            <a:ext cx="5934075" cy="2152650"/>
          </a:xfrm>
          <a:prstGeom prst="rect">
            <a:avLst/>
          </a:prstGeom>
        </p:spPr>
      </p:pic>
    </p:spTree>
    <p:extLst>
      <p:ext uri="{BB962C8B-B14F-4D97-AF65-F5344CB8AC3E}">
        <p14:creationId xmlns:p14="http://schemas.microsoft.com/office/powerpoint/2010/main" val="15322544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Question 1c</a:t>
            </a:r>
            <a:endParaRPr lang="en-GB" dirty="0"/>
          </a:p>
        </p:txBody>
      </p:sp>
      <p:sp>
        <p:nvSpPr>
          <p:cNvPr id="3" name="Content Placeholder 2"/>
          <p:cNvSpPr>
            <a:spLocks noGrp="1"/>
          </p:cNvSpPr>
          <p:nvPr>
            <p:ph idx="1"/>
          </p:nvPr>
        </p:nvSpPr>
        <p:spPr>
          <a:xfrm>
            <a:off x="609599" y="2899719"/>
            <a:ext cx="6347714" cy="3141644"/>
          </a:xfrm>
        </p:spPr>
        <p:txBody>
          <a:bodyPr/>
          <a:lstStyle/>
          <a:p>
            <a:r>
              <a:rPr lang="en-GB" dirty="0" smtClean="0"/>
              <a:t>Notice that the question’s scenario evolves over the course of the question. This is especially true in this year’s paper, and is the reason you ought to consider the elements of a Part in order.</a:t>
            </a:r>
            <a:endParaRPr lang="en-GB" dirty="0"/>
          </a:p>
        </p:txBody>
      </p:sp>
      <p:pic>
        <p:nvPicPr>
          <p:cNvPr id="4" name="Picture 3"/>
          <p:cNvPicPr>
            <a:picLocks noChangeAspect="1"/>
          </p:cNvPicPr>
          <p:nvPr/>
        </p:nvPicPr>
        <p:blipFill>
          <a:blip r:embed="rId2"/>
          <a:stretch>
            <a:fillRect/>
          </a:stretch>
        </p:blipFill>
        <p:spPr>
          <a:xfrm>
            <a:off x="609599" y="1683351"/>
            <a:ext cx="6019800" cy="1085850"/>
          </a:xfrm>
          <a:prstGeom prst="rect">
            <a:avLst/>
          </a:prstGeom>
        </p:spPr>
      </p:pic>
    </p:spTree>
    <p:extLst>
      <p:ext uri="{BB962C8B-B14F-4D97-AF65-F5344CB8AC3E}">
        <p14:creationId xmlns:p14="http://schemas.microsoft.com/office/powerpoint/2010/main" val="35807464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Question 1c</a:t>
            </a:r>
            <a:endParaRPr lang="en-GB" dirty="0"/>
          </a:p>
        </p:txBody>
      </p:sp>
      <p:sp>
        <p:nvSpPr>
          <p:cNvPr id="3" name="Content Placeholder 2"/>
          <p:cNvSpPr>
            <a:spLocks noGrp="1"/>
          </p:cNvSpPr>
          <p:nvPr>
            <p:ph idx="1"/>
          </p:nvPr>
        </p:nvSpPr>
        <p:spPr>
          <a:xfrm>
            <a:off x="609599" y="2899719"/>
            <a:ext cx="6347714" cy="3141644"/>
          </a:xfrm>
        </p:spPr>
        <p:txBody>
          <a:bodyPr/>
          <a:lstStyle/>
          <a:p>
            <a:r>
              <a:rPr lang="en-GB" dirty="0" smtClean="0"/>
              <a:t>Need to consider the fact that we’re no longer looking at a point-in-a-circle check</a:t>
            </a:r>
          </a:p>
          <a:p>
            <a:endParaRPr lang="en-GB" dirty="0"/>
          </a:p>
          <a:p>
            <a:r>
              <a:rPr lang="en-GB" dirty="0" smtClean="0"/>
              <a:t>Instead, we’re doing a circle-circle check (sphere-sphere in two dimensions)</a:t>
            </a:r>
          </a:p>
          <a:p>
            <a:endParaRPr lang="en-GB" dirty="0"/>
          </a:p>
          <a:p>
            <a:r>
              <a:rPr lang="en-GB" dirty="0" smtClean="0"/>
              <a:t>Rewrite the S-S check to reflect this</a:t>
            </a:r>
            <a:endParaRPr lang="en-GB" dirty="0"/>
          </a:p>
        </p:txBody>
      </p:sp>
      <p:pic>
        <p:nvPicPr>
          <p:cNvPr id="5" name="Picture 4"/>
          <p:cNvPicPr>
            <a:picLocks noChangeAspect="1"/>
          </p:cNvPicPr>
          <p:nvPr/>
        </p:nvPicPr>
        <p:blipFill>
          <a:blip r:embed="rId2"/>
          <a:stretch>
            <a:fillRect/>
          </a:stretch>
        </p:blipFill>
        <p:spPr>
          <a:xfrm>
            <a:off x="609599" y="1767359"/>
            <a:ext cx="6019800" cy="647700"/>
          </a:xfrm>
          <a:prstGeom prst="rect">
            <a:avLst/>
          </a:prstGeom>
        </p:spPr>
      </p:pic>
    </p:spTree>
    <p:extLst>
      <p:ext uri="{BB962C8B-B14F-4D97-AF65-F5344CB8AC3E}">
        <p14:creationId xmlns:p14="http://schemas.microsoft.com/office/powerpoint/2010/main" val="6112130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Question 1d)</a:t>
            </a:r>
            <a:endParaRPr lang="en-GB" dirty="0"/>
          </a:p>
        </p:txBody>
      </p:sp>
      <p:sp>
        <p:nvSpPr>
          <p:cNvPr id="3" name="Content Placeholder 2"/>
          <p:cNvSpPr>
            <a:spLocks noGrp="1"/>
          </p:cNvSpPr>
          <p:nvPr>
            <p:ph idx="1"/>
          </p:nvPr>
        </p:nvSpPr>
        <p:spPr>
          <a:xfrm>
            <a:off x="609599" y="3561835"/>
            <a:ext cx="6347714" cy="2479528"/>
          </a:xfrm>
        </p:spPr>
        <p:txBody>
          <a:bodyPr/>
          <a:lstStyle/>
          <a:p>
            <a:r>
              <a:rPr lang="en-GB" dirty="0" smtClean="0"/>
              <a:t>So, curveball – this is a physics question INSIDE an AI question – how devious.</a:t>
            </a:r>
          </a:p>
          <a:p>
            <a:r>
              <a:rPr lang="en-GB" dirty="0" smtClean="0"/>
              <a:t>Meant to make sure you ‘get’ how the elements relate to each other.</a:t>
            </a:r>
          </a:p>
          <a:p>
            <a:r>
              <a:rPr lang="en-GB" dirty="0" smtClean="0"/>
              <a:t>Once you get over the initial shock, consider what you’ve memorised about world-space partitioning, and apply it to the scenario. Thoughts?</a:t>
            </a:r>
            <a:endParaRPr lang="en-GB" dirty="0"/>
          </a:p>
        </p:txBody>
      </p:sp>
      <p:pic>
        <p:nvPicPr>
          <p:cNvPr id="5" name="Picture 4"/>
          <p:cNvPicPr>
            <a:picLocks noChangeAspect="1"/>
          </p:cNvPicPr>
          <p:nvPr/>
        </p:nvPicPr>
        <p:blipFill>
          <a:blip r:embed="rId2"/>
          <a:stretch>
            <a:fillRect/>
          </a:stretch>
        </p:blipFill>
        <p:spPr>
          <a:xfrm>
            <a:off x="840230" y="1352035"/>
            <a:ext cx="5886450" cy="2209800"/>
          </a:xfrm>
          <a:prstGeom prst="rect">
            <a:avLst/>
          </a:prstGeom>
        </p:spPr>
      </p:pic>
    </p:spTree>
    <p:extLst>
      <p:ext uri="{BB962C8B-B14F-4D97-AF65-F5344CB8AC3E}">
        <p14:creationId xmlns:p14="http://schemas.microsoft.com/office/powerpoint/2010/main" val="27111530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Question 1e)</a:t>
            </a:r>
            <a:endParaRPr lang="en-GB" dirty="0"/>
          </a:p>
        </p:txBody>
      </p:sp>
      <p:sp>
        <p:nvSpPr>
          <p:cNvPr id="3" name="Content Placeholder 2"/>
          <p:cNvSpPr>
            <a:spLocks noGrp="1"/>
          </p:cNvSpPr>
          <p:nvPr>
            <p:ph idx="1"/>
          </p:nvPr>
        </p:nvSpPr>
        <p:spPr>
          <a:xfrm>
            <a:off x="609599" y="2504303"/>
            <a:ext cx="6347714" cy="3537060"/>
          </a:xfrm>
        </p:spPr>
        <p:txBody>
          <a:bodyPr/>
          <a:lstStyle/>
          <a:p>
            <a:r>
              <a:rPr lang="en-GB" dirty="0" smtClean="0"/>
              <a:t>And again, curveball. Now we’re talking about the GPU lectures in an AI question.</a:t>
            </a:r>
          </a:p>
          <a:p>
            <a:r>
              <a:rPr lang="en-GB" dirty="0" smtClean="0"/>
              <a:t>Again, testing your ability to understand the principles, not mnemonics.</a:t>
            </a:r>
          </a:p>
          <a:p>
            <a:r>
              <a:rPr lang="en-GB" dirty="0" smtClean="0"/>
              <a:t>Is this suitable for GPU compute?</a:t>
            </a:r>
          </a:p>
          <a:p>
            <a:r>
              <a:rPr lang="en-GB" dirty="0" smtClean="0"/>
              <a:t>If so, why?</a:t>
            </a:r>
          </a:p>
          <a:p>
            <a:r>
              <a:rPr lang="en-GB" dirty="0" smtClean="0"/>
              <a:t>If not, why not?</a:t>
            </a:r>
            <a:endParaRPr lang="en-GB" dirty="0"/>
          </a:p>
        </p:txBody>
      </p:sp>
      <p:pic>
        <p:nvPicPr>
          <p:cNvPr id="4" name="Picture 3"/>
          <p:cNvPicPr>
            <a:picLocks noChangeAspect="1"/>
          </p:cNvPicPr>
          <p:nvPr/>
        </p:nvPicPr>
        <p:blipFill>
          <a:blip r:embed="rId2"/>
          <a:stretch>
            <a:fillRect/>
          </a:stretch>
        </p:blipFill>
        <p:spPr>
          <a:xfrm>
            <a:off x="609599" y="1616075"/>
            <a:ext cx="5991225" cy="628650"/>
          </a:xfrm>
          <a:prstGeom prst="rect">
            <a:avLst/>
          </a:prstGeom>
        </p:spPr>
      </p:pic>
    </p:spTree>
    <p:extLst>
      <p:ext uri="{BB962C8B-B14F-4D97-AF65-F5344CB8AC3E}">
        <p14:creationId xmlns:p14="http://schemas.microsoft.com/office/powerpoint/2010/main" val="42579621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Question 2a</a:t>
            </a:r>
            <a:endParaRPr lang="en-GB" dirty="0"/>
          </a:p>
        </p:txBody>
      </p:sp>
      <p:sp>
        <p:nvSpPr>
          <p:cNvPr id="3" name="Content Placeholder 2"/>
          <p:cNvSpPr>
            <a:spLocks noGrp="1"/>
          </p:cNvSpPr>
          <p:nvPr>
            <p:ph idx="1"/>
          </p:nvPr>
        </p:nvSpPr>
        <p:spPr>
          <a:xfrm>
            <a:off x="667264" y="4234248"/>
            <a:ext cx="6524368" cy="1128584"/>
          </a:xfrm>
        </p:spPr>
        <p:txBody>
          <a:bodyPr/>
          <a:lstStyle/>
          <a:p>
            <a:r>
              <a:rPr lang="en-GB" dirty="0"/>
              <a:t>G</a:t>
            </a:r>
            <a:r>
              <a:rPr lang="en-GB" dirty="0" smtClean="0"/>
              <a:t>ift marks if you’ve even glanced at the course content.</a:t>
            </a:r>
          </a:p>
        </p:txBody>
      </p:sp>
      <p:pic>
        <p:nvPicPr>
          <p:cNvPr id="6" name="Picture 5"/>
          <p:cNvPicPr>
            <a:picLocks noChangeAspect="1"/>
          </p:cNvPicPr>
          <p:nvPr/>
        </p:nvPicPr>
        <p:blipFill>
          <a:blip r:embed="rId2"/>
          <a:stretch>
            <a:fillRect/>
          </a:stretch>
        </p:blipFill>
        <p:spPr>
          <a:xfrm>
            <a:off x="1004187" y="1430423"/>
            <a:ext cx="5953125" cy="2695575"/>
          </a:xfrm>
          <a:prstGeom prst="rect">
            <a:avLst/>
          </a:prstGeom>
        </p:spPr>
      </p:pic>
    </p:spTree>
    <p:extLst>
      <p:ext uri="{BB962C8B-B14F-4D97-AF65-F5344CB8AC3E}">
        <p14:creationId xmlns:p14="http://schemas.microsoft.com/office/powerpoint/2010/main" val="11912189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Question 2b</a:t>
            </a:r>
            <a:endParaRPr lang="en-GB" dirty="0"/>
          </a:p>
        </p:txBody>
      </p:sp>
      <p:sp>
        <p:nvSpPr>
          <p:cNvPr id="3" name="Content Placeholder 2"/>
          <p:cNvSpPr>
            <a:spLocks noGrp="1"/>
          </p:cNvSpPr>
          <p:nvPr>
            <p:ph idx="1"/>
          </p:nvPr>
        </p:nvSpPr>
        <p:spPr>
          <a:xfrm>
            <a:off x="609599" y="2570205"/>
            <a:ext cx="6347714" cy="3929449"/>
          </a:xfrm>
        </p:spPr>
        <p:txBody>
          <a:bodyPr/>
          <a:lstStyle/>
          <a:p>
            <a:r>
              <a:rPr lang="en-GB" dirty="0" smtClean="0"/>
              <a:t>2b needs you to think – what’s a piñata?</a:t>
            </a:r>
          </a:p>
          <a:p>
            <a:endParaRPr lang="en-GB" dirty="0"/>
          </a:p>
          <a:p>
            <a:r>
              <a:rPr lang="en-GB" dirty="0" smtClean="0"/>
              <a:t>What elements are important in a piñata simulation?</a:t>
            </a:r>
          </a:p>
          <a:p>
            <a:endParaRPr lang="en-GB" dirty="0"/>
          </a:p>
          <a:p>
            <a:r>
              <a:rPr lang="en-GB" dirty="0" smtClean="0"/>
              <a:t>Thus, which of these two approaches can best provision those elements?</a:t>
            </a:r>
            <a:endParaRPr lang="en-GB" dirty="0"/>
          </a:p>
        </p:txBody>
      </p:sp>
      <p:pic>
        <p:nvPicPr>
          <p:cNvPr id="4" name="Picture 3"/>
          <p:cNvPicPr>
            <a:picLocks noChangeAspect="1"/>
          </p:cNvPicPr>
          <p:nvPr/>
        </p:nvPicPr>
        <p:blipFill>
          <a:blip r:embed="rId2"/>
          <a:stretch>
            <a:fillRect/>
          </a:stretch>
        </p:blipFill>
        <p:spPr>
          <a:xfrm>
            <a:off x="609599" y="1411287"/>
            <a:ext cx="5981700" cy="1038225"/>
          </a:xfrm>
          <a:prstGeom prst="rect">
            <a:avLst/>
          </a:prstGeom>
        </p:spPr>
      </p:pic>
    </p:spTree>
    <p:extLst>
      <p:ext uri="{BB962C8B-B14F-4D97-AF65-F5344CB8AC3E}">
        <p14:creationId xmlns:p14="http://schemas.microsoft.com/office/powerpoint/2010/main" val="31335554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Question 2c</a:t>
            </a:r>
            <a:endParaRPr lang="en-GB" dirty="0"/>
          </a:p>
        </p:txBody>
      </p:sp>
      <p:sp>
        <p:nvSpPr>
          <p:cNvPr id="3" name="Content Placeholder 2"/>
          <p:cNvSpPr>
            <a:spLocks noGrp="1"/>
          </p:cNvSpPr>
          <p:nvPr>
            <p:ph idx="1"/>
          </p:nvPr>
        </p:nvSpPr>
        <p:spPr>
          <a:xfrm>
            <a:off x="609599" y="4909750"/>
            <a:ext cx="6347714" cy="1482811"/>
          </a:xfrm>
        </p:spPr>
        <p:txBody>
          <a:bodyPr>
            <a:normAutofit/>
          </a:bodyPr>
          <a:lstStyle/>
          <a:p>
            <a:r>
              <a:rPr lang="en-GB" dirty="0" smtClean="0"/>
              <a:t>This is a simple sphere-plane intersection check. Explain the equation, and what each element means.</a:t>
            </a:r>
          </a:p>
          <a:p>
            <a:r>
              <a:rPr lang="en-GB" dirty="0" smtClean="0"/>
              <a:t>What would happen if this were a polyhedral piñata rather than a sphere?</a:t>
            </a:r>
            <a:endParaRPr lang="en-GB" dirty="0"/>
          </a:p>
        </p:txBody>
      </p:sp>
      <p:pic>
        <p:nvPicPr>
          <p:cNvPr id="4" name="Picture 3"/>
          <p:cNvPicPr>
            <a:picLocks noChangeAspect="1"/>
          </p:cNvPicPr>
          <p:nvPr/>
        </p:nvPicPr>
        <p:blipFill>
          <a:blip r:embed="rId2"/>
          <a:stretch>
            <a:fillRect/>
          </a:stretch>
        </p:blipFill>
        <p:spPr>
          <a:xfrm>
            <a:off x="842262" y="1581536"/>
            <a:ext cx="6115050" cy="3019425"/>
          </a:xfrm>
          <a:prstGeom prst="rect">
            <a:avLst/>
          </a:prstGeom>
        </p:spPr>
      </p:pic>
    </p:spTree>
    <p:extLst>
      <p:ext uri="{BB962C8B-B14F-4D97-AF65-F5344CB8AC3E}">
        <p14:creationId xmlns:p14="http://schemas.microsoft.com/office/powerpoint/2010/main" val="18846200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Questions 2d and 2e</a:t>
            </a:r>
            <a:endParaRPr lang="en-GB" dirty="0"/>
          </a:p>
        </p:txBody>
      </p:sp>
      <p:sp>
        <p:nvSpPr>
          <p:cNvPr id="3" name="Content Placeholder 2"/>
          <p:cNvSpPr>
            <a:spLocks noGrp="1"/>
          </p:cNvSpPr>
          <p:nvPr>
            <p:ph idx="1"/>
          </p:nvPr>
        </p:nvSpPr>
        <p:spPr/>
        <p:txBody>
          <a:bodyPr/>
          <a:lstStyle/>
          <a:p>
            <a:r>
              <a:rPr lang="en-GB" dirty="0" smtClean="0"/>
              <a:t>Again, gift marks if you’ve read the handout – what’s the weakness of sphere-plane? How is plane defined?</a:t>
            </a:r>
          </a:p>
          <a:p>
            <a:endParaRPr lang="en-GB" dirty="0"/>
          </a:p>
          <a:p>
            <a:endParaRPr lang="en-GB" dirty="0" smtClean="0"/>
          </a:p>
          <a:p>
            <a:endParaRPr lang="en-GB" dirty="0" smtClean="0"/>
          </a:p>
          <a:p>
            <a:r>
              <a:rPr lang="en-GB" dirty="0" smtClean="0"/>
              <a:t>Trick question.</a:t>
            </a:r>
            <a:endParaRPr lang="en-GB" dirty="0"/>
          </a:p>
        </p:txBody>
      </p:sp>
      <p:pic>
        <p:nvPicPr>
          <p:cNvPr id="4" name="Picture 3"/>
          <p:cNvPicPr>
            <a:picLocks noChangeAspect="1"/>
          </p:cNvPicPr>
          <p:nvPr/>
        </p:nvPicPr>
        <p:blipFill>
          <a:blip r:embed="rId2"/>
          <a:stretch>
            <a:fillRect/>
          </a:stretch>
        </p:blipFill>
        <p:spPr>
          <a:xfrm>
            <a:off x="892617" y="1579565"/>
            <a:ext cx="5781675" cy="581025"/>
          </a:xfrm>
          <a:prstGeom prst="rect">
            <a:avLst/>
          </a:prstGeom>
        </p:spPr>
      </p:pic>
      <p:pic>
        <p:nvPicPr>
          <p:cNvPr id="6" name="Picture 5"/>
          <p:cNvPicPr>
            <a:picLocks noChangeAspect="1"/>
          </p:cNvPicPr>
          <p:nvPr/>
        </p:nvPicPr>
        <p:blipFill>
          <a:blip r:embed="rId3"/>
          <a:stretch>
            <a:fillRect/>
          </a:stretch>
        </p:blipFill>
        <p:spPr>
          <a:xfrm>
            <a:off x="835466" y="2836261"/>
            <a:ext cx="5895975" cy="1152525"/>
          </a:xfrm>
          <a:prstGeom prst="rect">
            <a:avLst/>
          </a:prstGeom>
        </p:spPr>
      </p:pic>
    </p:spTree>
    <p:extLst>
      <p:ext uri="{BB962C8B-B14F-4D97-AF65-F5344CB8AC3E}">
        <p14:creationId xmlns:p14="http://schemas.microsoft.com/office/powerpoint/2010/main" val="7070528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Overview</a:t>
            </a:r>
            <a:endParaRPr lang="en-GB" dirty="0"/>
          </a:p>
        </p:txBody>
      </p:sp>
      <p:sp>
        <p:nvSpPr>
          <p:cNvPr id="3" name="Content Placeholder 2"/>
          <p:cNvSpPr>
            <a:spLocks noGrp="1"/>
          </p:cNvSpPr>
          <p:nvPr>
            <p:ph idx="1"/>
          </p:nvPr>
        </p:nvSpPr>
        <p:spPr/>
        <p:txBody>
          <a:bodyPr/>
          <a:lstStyle/>
          <a:p>
            <a:r>
              <a:rPr lang="en-GB" dirty="0" smtClean="0"/>
              <a:t>We’ll first discuss some key features of this year’s paper.</a:t>
            </a:r>
          </a:p>
          <a:p>
            <a:endParaRPr lang="en-GB" dirty="0"/>
          </a:p>
          <a:p>
            <a:r>
              <a:rPr lang="en-GB" dirty="0" smtClean="0"/>
              <a:t>Then, we’ll review the questions in last year’s paper, highlighting the elements we’d need to consider when answering them</a:t>
            </a:r>
          </a:p>
          <a:p>
            <a:endParaRPr lang="en-GB" dirty="0"/>
          </a:p>
          <a:p>
            <a:r>
              <a:rPr lang="en-GB" dirty="0" smtClean="0"/>
              <a:t>We will NOT go through model answers for each question</a:t>
            </a:r>
            <a:endParaRPr lang="en-GB" dirty="0"/>
          </a:p>
        </p:txBody>
      </p:sp>
    </p:spTree>
    <p:extLst>
      <p:ext uri="{BB962C8B-B14F-4D97-AF65-F5344CB8AC3E}">
        <p14:creationId xmlns:p14="http://schemas.microsoft.com/office/powerpoint/2010/main" val="22208810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Question 2f</a:t>
            </a:r>
            <a:endParaRPr lang="en-GB" dirty="0"/>
          </a:p>
        </p:txBody>
      </p:sp>
      <p:pic>
        <p:nvPicPr>
          <p:cNvPr id="4" name="Picture 3"/>
          <p:cNvPicPr>
            <a:picLocks noChangeAspect="1"/>
          </p:cNvPicPr>
          <p:nvPr/>
        </p:nvPicPr>
        <p:blipFill>
          <a:blip r:embed="rId2"/>
          <a:stretch>
            <a:fillRect/>
          </a:stretch>
        </p:blipFill>
        <p:spPr>
          <a:xfrm>
            <a:off x="861312" y="1741658"/>
            <a:ext cx="6096000" cy="3209925"/>
          </a:xfrm>
          <a:prstGeom prst="rect">
            <a:avLst/>
          </a:prstGeom>
        </p:spPr>
      </p:pic>
    </p:spTree>
    <p:extLst>
      <p:ext uri="{BB962C8B-B14F-4D97-AF65-F5344CB8AC3E}">
        <p14:creationId xmlns:p14="http://schemas.microsoft.com/office/powerpoint/2010/main" val="59709095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Question 2f</a:t>
            </a:r>
            <a:endParaRPr lang="en-GB" dirty="0"/>
          </a:p>
        </p:txBody>
      </p:sp>
      <p:sp>
        <p:nvSpPr>
          <p:cNvPr id="3" name="Content Placeholder 2"/>
          <p:cNvSpPr>
            <a:spLocks noGrp="1"/>
          </p:cNvSpPr>
          <p:nvPr>
            <p:ph idx="1"/>
          </p:nvPr>
        </p:nvSpPr>
        <p:spPr/>
        <p:txBody>
          <a:bodyPr/>
          <a:lstStyle/>
          <a:p>
            <a:r>
              <a:rPr lang="en-GB" dirty="0" smtClean="0"/>
              <a:t>Need to consider each element of the spring equation</a:t>
            </a:r>
          </a:p>
          <a:p>
            <a:r>
              <a:rPr lang="en-GB" dirty="0" smtClean="0"/>
              <a:t>What does it mean in this example?</a:t>
            </a:r>
          </a:p>
          <a:p>
            <a:r>
              <a:rPr lang="en-GB" dirty="0" smtClean="0"/>
              <a:t>E.g.</a:t>
            </a:r>
          </a:p>
          <a:p>
            <a:pPr lvl="1"/>
            <a:r>
              <a:rPr lang="en-GB" dirty="0" smtClean="0"/>
              <a:t>F is the force applied to the piñata (because the wall is immovable)</a:t>
            </a:r>
          </a:p>
          <a:p>
            <a:pPr lvl="1"/>
            <a:r>
              <a:rPr lang="en-GB" dirty="0" smtClean="0"/>
              <a:t>V is the velocity of the piñata at the moment the collision occurs</a:t>
            </a:r>
          </a:p>
          <a:p>
            <a:pPr lvl="1"/>
            <a:r>
              <a:rPr lang="en-GB" dirty="0" smtClean="0"/>
              <a:t>And so on…</a:t>
            </a:r>
            <a:endParaRPr lang="en-GB" dirty="0"/>
          </a:p>
        </p:txBody>
      </p:sp>
    </p:spTree>
    <p:extLst>
      <p:ext uri="{BB962C8B-B14F-4D97-AF65-F5344CB8AC3E}">
        <p14:creationId xmlns:p14="http://schemas.microsoft.com/office/powerpoint/2010/main" val="124536433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Question 2g</a:t>
            </a:r>
            <a:endParaRPr lang="en-GB" dirty="0"/>
          </a:p>
        </p:txBody>
      </p:sp>
      <p:sp>
        <p:nvSpPr>
          <p:cNvPr id="3" name="Content Placeholder 2"/>
          <p:cNvSpPr>
            <a:spLocks noGrp="1"/>
          </p:cNvSpPr>
          <p:nvPr>
            <p:ph idx="1"/>
          </p:nvPr>
        </p:nvSpPr>
        <p:spPr/>
        <p:txBody>
          <a:bodyPr/>
          <a:lstStyle/>
          <a:p>
            <a:endParaRPr lang="en-GB" dirty="0" smtClean="0"/>
          </a:p>
          <a:p>
            <a:r>
              <a:rPr lang="en-GB" dirty="0" smtClean="0"/>
              <a:t>This is bookwork from the handout – it’s one of two inertial tensors you’re meant to be able to recall</a:t>
            </a:r>
          </a:p>
          <a:p>
            <a:r>
              <a:rPr lang="en-GB" dirty="0" smtClean="0"/>
              <a:t>What’s the other?</a:t>
            </a:r>
            <a:endParaRPr lang="en-GB" dirty="0"/>
          </a:p>
        </p:txBody>
      </p:sp>
      <p:pic>
        <p:nvPicPr>
          <p:cNvPr id="4" name="Picture 3"/>
          <p:cNvPicPr>
            <a:picLocks noChangeAspect="1"/>
          </p:cNvPicPr>
          <p:nvPr/>
        </p:nvPicPr>
        <p:blipFill>
          <a:blip r:embed="rId2"/>
          <a:stretch>
            <a:fillRect/>
          </a:stretch>
        </p:blipFill>
        <p:spPr>
          <a:xfrm>
            <a:off x="755564" y="1717677"/>
            <a:ext cx="5886450" cy="885825"/>
          </a:xfrm>
          <a:prstGeom prst="rect">
            <a:avLst/>
          </a:prstGeom>
        </p:spPr>
      </p:pic>
    </p:spTree>
    <p:extLst>
      <p:ext uri="{BB962C8B-B14F-4D97-AF65-F5344CB8AC3E}">
        <p14:creationId xmlns:p14="http://schemas.microsoft.com/office/powerpoint/2010/main" val="186510278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Question 3a</a:t>
            </a:r>
            <a:endParaRPr lang="en-GB" dirty="0"/>
          </a:p>
        </p:txBody>
      </p:sp>
      <p:pic>
        <p:nvPicPr>
          <p:cNvPr id="4" name="Picture 3"/>
          <p:cNvPicPr>
            <a:picLocks noChangeAspect="1"/>
          </p:cNvPicPr>
          <p:nvPr/>
        </p:nvPicPr>
        <p:blipFill>
          <a:blip r:embed="rId2"/>
          <a:stretch>
            <a:fillRect/>
          </a:stretch>
        </p:blipFill>
        <p:spPr>
          <a:xfrm>
            <a:off x="756537" y="1538544"/>
            <a:ext cx="6200775" cy="4752975"/>
          </a:xfrm>
          <a:prstGeom prst="rect">
            <a:avLst/>
          </a:prstGeom>
        </p:spPr>
      </p:pic>
    </p:spTree>
    <p:extLst>
      <p:ext uri="{BB962C8B-B14F-4D97-AF65-F5344CB8AC3E}">
        <p14:creationId xmlns:p14="http://schemas.microsoft.com/office/powerpoint/2010/main" val="199380648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Question 3a</a:t>
            </a:r>
            <a:endParaRPr lang="en-GB" dirty="0"/>
          </a:p>
        </p:txBody>
      </p:sp>
      <p:sp>
        <p:nvSpPr>
          <p:cNvPr id="3" name="Content Placeholder 2"/>
          <p:cNvSpPr>
            <a:spLocks noGrp="1"/>
          </p:cNvSpPr>
          <p:nvPr>
            <p:ph idx="1"/>
          </p:nvPr>
        </p:nvSpPr>
        <p:spPr>
          <a:xfrm>
            <a:off x="609599" y="3328086"/>
            <a:ext cx="6347714" cy="2713277"/>
          </a:xfrm>
        </p:spPr>
        <p:txBody>
          <a:bodyPr/>
          <a:lstStyle/>
          <a:p>
            <a:r>
              <a:rPr lang="en-GB" dirty="0" smtClean="0"/>
              <a:t>Part </a:t>
            </a:r>
            <a:r>
              <a:rPr lang="en-GB" dirty="0" err="1" smtClean="0"/>
              <a:t>i</a:t>
            </a:r>
            <a:r>
              <a:rPr lang="en-GB" dirty="0" smtClean="0"/>
              <a:t> is testing your understanding of SAT – what needs doing to the piñata for SAT to work?</a:t>
            </a:r>
          </a:p>
          <a:p>
            <a:endParaRPr lang="en-GB" dirty="0"/>
          </a:p>
          <a:p>
            <a:r>
              <a:rPr lang="en-GB" dirty="0" smtClean="0"/>
              <a:t>Part ii is ensuring you can explain why that needs to be the case – recall the diagram in the handout, showing the problem.</a:t>
            </a:r>
            <a:endParaRPr lang="en-GB" dirty="0"/>
          </a:p>
        </p:txBody>
      </p:sp>
      <p:pic>
        <p:nvPicPr>
          <p:cNvPr id="5" name="Picture 4"/>
          <p:cNvPicPr>
            <a:picLocks noChangeAspect="1"/>
          </p:cNvPicPr>
          <p:nvPr/>
        </p:nvPicPr>
        <p:blipFill>
          <a:blip r:embed="rId2"/>
          <a:stretch>
            <a:fillRect/>
          </a:stretch>
        </p:blipFill>
        <p:spPr>
          <a:xfrm>
            <a:off x="842190" y="1689272"/>
            <a:ext cx="5762625" cy="1485900"/>
          </a:xfrm>
          <a:prstGeom prst="rect">
            <a:avLst/>
          </a:prstGeom>
        </p:spPr>
      </p:pic>
    </p:spTree>
    <p:extLst>
      <p:ext uri="{BB962C8B-B14F-4D97-AF65-F5344CB8AC3E}">
        <p14:creationId xmlns:p14="http://schemas.microsoft.com/office/powerpoint/2010/main" val="207683558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Question 3b</a:t>
            </a:r>
            <a:endParaRPr lang="en-GB" dirty="0"/>
          </a:p>
        </p:txBody>
      </p:sp>
      <p:sp>
        <p:nvSpPr>
          <p:cNvPr id="3" name="Content Placeholder 2"/>
          <p:cNvSpPr>
            <a:spLocks noGrp="1"/>
          </p:cNvSpPr>
          <p:nvPr>
            <p:ph idx="1"/>
          </p:nvPr>
        </p:nvSpPr>
        <p:spPr>
          <a:xfrm>
            <a:off x="609599" y="2817341"/>
            <a:ext cx="6347714" cy="3224022"/>
          </a:xfrm>
        </p:spPr>
        <p:txBody>
          <a:bodyPr/>
          <a:lstStyle/>
          <a:p>
            <a:r>
              <a:rPr lang="en-GB" dirty="0" smtClean="0"/>
              <a:t>This is bookwork – the answer is in the handout.</a:t>
            </a:r>
          </a:p>
          <a:p>
            <a:endParaRPr lang="en-GB" dirty="0"/>
          </a:p>
          <a:p>
            <a:r>
              <a:rPr lang="en-GB" dirty="0" smtClean="0"/>
              <a:t>What is the condition that needs to be satisfied?</a:t>
            </a:r>
            <a:endParaRPr lang="en-GB" dirty="0"/>
          </a:p>
        </p:txBody>
      </p:sp>
      <p:pic>
        <p:nvPicPr>
          <p:cNvPr id="4" name="Picture 3"/>
          <p:cNvPicPr>
            <a:picLocks noChangeAspect="1"/>
          </p:cNvPicPr>
          <p:nvPr/>
        </p:nvPicPr>
        <p:blipFill>
          <a:blip r:embed="rId2"/>
          <a:stretch>
            <a:fillRect/>
          </a:stretch>
        </p:blipFill>
        <p:spPr>
          <a:xfrm>
            <a:off x="816417" y="1815414"/>
            <a:ext cx="5934075" cy="838200"/>
          </a:xfrm>
          <a:prstGeom prst="rect">
            <a:avLst/>
          </a:prstGeom>
        </p:spPr>
      </p:pic>
    </p:spTree>
    <p:extLst>
      <p:ext uri="{BB962C8B-B14F-4D97-AF65-F5344CB8AC3E}">
        <p14:creationId xmlns:p14="http://schemas.microsoft.com/office/powerpoint/2010/main" val="93104428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Questions 3c and 3d</a:t>
            </a:r>
            <a:endParaRPr lang="en-GB" dirty="0"/>
          </a:p>
        </p:txBody>
      </p:sp>
      <p:sp>
        <p:nvSpPr>
          <p:cNvPr id="3" name="Content Placeholder 2"/>
          <p:cNvSpPr>
            <a:spLocks noGrp="1"/>
          </p:cNvSpPr>
          <p:nvPr>
            <p:ph idx="1"/>
          </p:nvPr>
        </p:nvSpPr>
        <p:spPr>
          <a:xfrm>
            <a:off x="609599" y="3361038"/>
            <a:ext cx="6347714" cy="2680325"/>
          </a:xfrm>
        </p:spPr>
        <p:txBody>
          <a:bodyPr/>
          <a:lstStyle/>
          <a:p>
            <a:r>
              <a:rPr lang="en-GB" dirty="0" smtClean="0"/>
              <a:t>Part c is more bookwork.</a:t>
            </a:r>
          </a:p>
          <a:p>
            <a:endParaRPr lang="en-GB" dirty="0"/>
          </a:p>
          <a:p>
            <a:r>
              <a:rPr lang="en-GB" dirty="0" smtClean="0"/>
              <a:t>And part d is a trick question – what’s our sphere-sphere edge case for SAT?</a:t>
            </a:r>
            <a:endParaRPr lang="en-GB" dirty="0"/>
          </a:p>
        </p:txBody>
      </p:sp>
      <p:pic>
        <p:nvPicPr>
          <p:cNvPr id="4" name="Picture 3"/>
          <p:cNvPicPr>
            <a:picLocks noChangeAspect="1"/>
          </p:cNvPicPr>
          <p:nvPr/>
        </p:nvPicPr>
        <p:blipFill>
          <a:blip r:embed="rId2"/>
          <a:stretch>
            <a:fillRect/>
          </a:stretch>
        </p:blipFill>
        <p:spPr>
          <a:xfrm>
            <a:off x="835467" y="1538801"/>
            <a:ext cx="5895975" cy="1457325"/>
          </a:xfrm>
          <a:prstGeom prst="rect">
            <a:avLst/>
          </a:prstGeom>
        </p:spPr>
      </p:pic>
    </p:spTree>
    <p:extLst>
      <p:ext uri="{BB962C8B-B14F-4D97-AF65-F5344CB8AC3E}">
        <p14:creationId xmlns:p14="http://schemas.microsoft.com/office/powerpoint/2010/main" val="340164320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Question 4</a:t>
            </a:r>
            <a:endParaRPr lang="en-GB" dirty="0"/>
          </a:p>
        </p:txBody>
      </p:sp>
      <p:sp>
        <p:nvSpPr>
          <p:cNvPr id="3" name="Content Placeholder 2"/>
          <p:cNvSpPr>
            <a:spLocks noGrp="1"/>
          </p:cNvSpPr>
          <p:nvPr>
            <p:ph idx="1"/>
          </p:nvPr>
        </p:nvSpPr>
        <p:spPr/>
        <p:txBody>
          <a:bodyPr/>
          <a:lstStyle/>
          <a:p>
            <a:r>
              <a:rPr lang="en-GB" dirty="0" smtClean="0"/>
              <a:t>Now, this is where things get fun.</a:t>
            </a:r>
          </a:p>
          <a:p>
            <a:endParaRPr lang="en-GB" dirty="0"/>
          </a:p>
          <a:p>
            <a:r>
              <a:rPr lang="en-GB" dirty="0" smtClean="0"/>
              <a:t>Open up the PDF if you haven’t already, and let’s walk through this question.</a:t>
            </a:r>
            <a:endParaRPr lang="en-GB" dirty="0"/>
          </a:p>
        </p:txBody>
      </p:sp>
    </p:spTree>
    <p:extLst>
      <p:ext uri="{BB962C8B-B14F-4D97-AF65-F5344CB8AC3E}">
        <p14:creationId xmlns:p14="http://schemas.microsoft.com/office/powerpoint/2010/main" val="276753008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Any questions?</a:t>
            </a:r>
            <a:endParaRPr lang="en-GB" dirty="0"/>
          </a:p>
        </p:txBody>
      </p:sp>
    </p:spTree>
    <p:extLst>
      <p:ext uri="{BB962C8B-B14F-4D97-AF65-F5344CB8AC3E}">
        <p14:creationId xmlns:p14="http://schemas.microsoft.com/office/powerpoint/2010/main" val="32891744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Exam Key Features</a:t>
            </a:r>
            <a:endParaRPr lang="en-GB" dirty="0"/>
          </a:p>
        </p:txBody>
      </p:sp>
      <p:sp>
        <p:nvSpPr>
          <p:cNvPr id="3" name="Content Placeholder 2"/>
          <p:cNvSpPr>
            <a:spLocks noGrp="1"/>
          </p:cNvSpPr>
          <p:nvPr>
            <p:ph idx="1"/>
          </p:nvPr>
        </p:nvSpPr>
        <p:spPr/>
        <p:txBody>
          <a:bodyPr/>
          <a:lstStyle/>
          <a:p>
            <a:r>
              <a:rPr lang="en-GB" dirty="0" smtClean="0"/>
              <a:t>You are permitted to take an approved calculator (see University Regulations, or ask 8</a:t>
            </a:r>
            <a:r>
              <a:rPr lang="en-GB" baseline="30000" dirty="0" smtClean="0"/>
              <a:t>th</a:t>
            </a:r>
            <a:r>
              <a:rPr lang="en-GB" dirty="0" smtClean="0"/>
              <a:t> Floor Reception if you need clarification)</a:t>
            </a:r>
          </a:p>
          <a:p>
            <a:r>
              <a:rPr lang="en-GB" dirty="0" smtClean="0"/>
              <a:t>Exam is out of 100, and you have 2 hours in which to complete it</a:t>
            </a:r>
          </a:p>
          <a:p>
            <a:r>
              <a:rPr lang="en-GB" dirty="0" smtClean="0"/>
              <a:t>ALL sections of ALL questions should be attempted – there are no optional questions</a:t>
            </a:r>
          </a:p>
          <a:p>
            <a:r>
              <a:rPr lang="en-GB" dirty="0" smtClean="0"/>
              <a:t>The paper is divided into TWO parts (A and B) – questions within each part should be attempted in order</a:t>
            </a:r>
          </a:p>
          <a:p>
            <a:r>
              <a:rPr lang="en-GB" dirty="0" smtClean="0"/>
              <a:t>The parts are NOT equally weighted – keep that in mind when managing your time in the examination itself</a:t>
            </a:r>
            <a:endParaRPr lang="en-GB" dirty="0"/>
          </a:p>
        </p:txBody>
      </p:sp>
    </p:spTree>
    <p:extLst>
      <p:ext uri="{BB962C8B-B14F-4D97-AF65-F5344CB8AC3E}">
        <p14:creationId xmlns:p14="http://schemas.microsoft.com/office/powerpoint/2010/main" val="12170933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2015/16 Exam</a:t>
            </a:r>
            <a:br>
              <a:rPr lang="en-GB" dirty="0" smtClean="0"/>
            </a:br>
            <a:r>
              <a:rPr lang="en-GB" dirty="0" smtClean="0"/>
              <a:t>Question 1</a:t>
            </a:r>
            <a:endParaRPr lang="en-GB" dirty="0"/>
          </a:p>
        </p:txBody>
      </p:sp>
      <p:pic>
        <p:nvPicPr>
          <p:cNvPr id="6" name="Content Placeholder 5"/>
          <p:cNvPicPr>
            <a:picLocks noGrp="1" noChangeAspect="1"/>
          </p:cNvPicPr>
          <p:nvPr>
            <p:ph idx="1"/>
          </p:nvPr>
        </p:nvPicPr>
        <p:blipFill>
          <a:blip r:embed="rId2"/>
          <a:stretch>
            <a:fillRect/>
          </a:stretch>
        </p:blipFill>
        <p:spPr>
          <a:xfrm>
            <a:off x="197706" y="1895147"/>
            <a:ext cx="5782964" cy="2228298"/>
          </a:xfrm>
          <a:prstGeom prst="rect">
            <a:avLst/>
          </a:prstGeom>
        </p:spPr>
      </p:pic>
      <p:pic>
        <p:nvPicPr>
          <p:cNvPr id="7" name="Picture 6"/>
          <p:cNvPicPr>
            <a:picLocks noChangeAspect="1"/>
          </p:cNvPicPr>
          <p:nvPr/>
        </p:nvPicPr>
        <p:blipFill>
          <a:blip r:embed="rId3"/>
          <a:stretch>
            <a:fillRect/>
          </a:stretch>
        </p:blipFill>
        <p:spPr>
          <a:xfrm>
            <a:off x="425335" y="4123445"/>
            <a:ext cx="5668012" cy="2086819"/>
          </a:xfrm>
          <a:prstGeom prst="rect">
            <a:avLst/>
          </a:prstGeom>
        </p:spPr>
      </p:pic>
    </p:spTree>
    <p:extLst>
      <p:ext uri="{BB962C8B-B14F-4D97-AF65-F5344CB8AC3E}">
        <p14:creationId xmlns:p14="http://schemas.microsoft.com/office/powerpoint/2010/main" val="36688147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2015/16 Exam</a:t>
            </a:r>
            <a:br>
              <a:rPr lang="en-GB" dirty="0" smtClean="0"/>
            </a:br>
            <a:r>
              <a:rPr lang="en-GB" dirty="0" smtClean="0"/>
              <a:t>Question 1</a:t>
            </a:r>
            <a:endParaRPr lang="en-GB" dirty="0"/>
          </a:p>
        </p:txBody>
      </p:sp>
      <p:pic>
        <p:nvPicPr>
          <p:cNvPr id="4" name="Content Placeholder 3"/>
          <p:cNvPicPr>
            <a:picLocks noGrp="1" noChangeAspect="1"/>
          </p:cNvPicPr>
          <p:nvPr>
            <p:ph idx="1"/>
          </p:nvPr>
        </p:nvPicPr>
        <p:blipFill>
          <a:blip r:embed="rId2"/>
          <a:stretch>
            <a:fillRect/>
          </a:stretch>
        </p:blipFill>
        <p:spPr>
          <a:xfrm>
            <a:off x="1304164" y="2078210"/>
            <a:ext cx="4958582" cy="3881437"/>
          </a:xfrm>
          <a:prstGeom prst="rect">
            <a:avLst/>
          </a:prstGeom>
        </p:spPr>
      </p:pic>
    </p:spTree>
    <p:extLst>
      <p:ext uri="{BB962C8B-B14F-4D97-AF65-F5344CB8AC3E}">
        <p14:creationId xmlns:p14="http://schemas.microsoft.com/office/powerpoint/2010/main" val="17132631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Question 1a</a:t>
            </a:r>
            <a:endParaRPr lang="en-GB" dirty="0"/>
          </a:p>
        </p:txBody>
      </p:sp>
      <p:sp>
        <p:nvSpPr>
          <p:cNvPr id="3" name="Content Placeholder 2"/>
          <p:cNvSpPr>
            <a:spLocks noGrp="1"/>
          </p:cNvSpPr>
          <p:nvPr>
            <p:ph idx="1"/>
          </p:nvPr>
        </p:nvSpPr>
        <p:spPr>
          <a:xfrm>
            <a:off x="609599" y="2957384"/>
            <a:ext cx="6347714" cy="3083979"/>
          </a:xfrm>
        </p:spPr>
        <p:txBody>
          <a:bodyPr/>
          <a:lstStyle/>
          <a:p>
            <a:r>
              <a:rPr lang="en-GB" dirty="0" smtClean="0"/>
              <a:t>What do we need to consider?</a:t>
            </a:r>
          </a:p>
          <a:p>
            <a:pPr lvl="1"/>
            <a:r>
              <a:rPr lang="en-GB" dirty="0" smtClean="0"/>
              <a:t>Key elements of a FSM are:</a:t>
            </a:r>
            <a:endParaRPr lang="en-GB" dirty="0"/>
          </a:p>
        </p:txBody>
      </p:sp>
      <p:pic>
        <p:nvPicPr>
          <p:cNvPr id="4" name="Picture 3"/>
          <p:cNvPicPr>
            <a:picLocks noChangeAspect="1"/>
          </p:cNvPicPr>
          <p:nvPr/>
        </p:nvPicPr>
        <p:blipFill>
          <a:blip r:embed="rId2"/>
          <a:stretch>
            <a:fillRect/>
          </a:stretch>
        </p:blipFill>
        <p:spPr>
          <a:xfrm>
            <a:off x="609599" y="2139092"/>
            <a:ext cx="6029325" cy="609600"/>
          </a:xfrm>
          <a:prstGeom prst="rect">
            <a:avLst/>
          </a:prstGeom>
        </p:spPr>
      </p:pic>
    </p:spTree>
    <p:extLst>
      <p:ext uri="{BB962C8B-B14F-4D97-AF65-F5344CB8AC3E}">
        <p14:creationId xmlns:p14="http://schemas.microsoft.com/office/powerpoint/2010/main" val="14423375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Question 1a</a:t>
            </a:r>
            <a:endParaRPr lang="en-GB" dirty="0"/>
          </a:p>
        </p:txBody>
      </p:sp>
      <p:sp>
        <p:nvSpPr>
          <p:cNvPr id="3" name="Content Placeholder 2"/>
          <p:cNvSpPr>
            <a:spLocks noGrp="1"/>
          </p:cNvSpPr>
          <p:nvPr>
            <p:ph idx="1"/>
          </p:nvPr>
        </p:nvSpPr>
        <p:spPr>
          <a:xfrm>
            <a:off x="609599" y="2957384"/>
            <a:ext cx="6347714" cy="3083979"/>
          </a:xfrm>
        </p:spPr>
        <p:txBody>
          <a:bodyPr/>
          <a:lstStyle/>
          <a:p>
            <a:r>
              <a:rPr lang="en-GB" dirty="0" smtClean="0"/>
              <a:t>What do we need to consider?</a:t>
            </a:r>
          </a:p>
          <a:p>
            <a:pPr lvl="1"/>
            <a:r>
              <a:rPr lang="en-GB" dirty="0" smtClean="0"/>
              <a:t>Key elements of a FSM are:</a:t>
            </a:r>
          </a:p>
          <a:p>
            <a:pPr lvl="1"/>
            <a:r>
              <a:rPr lang="en-GB" dirty="0" smtClean="0"/>
              <a:t>States (duh)</a:t>
            </a:r>
          </a:p>
          <a:p>
            <a:pPr lvl="1"/>
            <a:r>
              <a:rPr lang="en-GB" dirty="0" smtClean="0"/>
              <a:t>Transitions</a:t>
            </a:r>
          </a:p>
          <a:p>
            <a:pPr lvl="1"/>
            <a:r>
              <a:rPr lang="en-GB" dirty="0" smtClean="0"/>
              <a:t>Trigger Conditions</a:t>
            </a:r>
          </a:p>
        </p:txBody>
      </p:sp>
      <p:pic>
        <p:nvPicPr>
          <p:cNvPr id="4" name="Picture 3"/>
          <p:cNvPicPr>
            <a:picLocks noChangeAspect="1"/>
          </p:cNvPicPr>
          <p:nvPr/>
        </p:nvPicPr>
        <p:blipFill>
          <a:blip r:embed="rId2"/>
          <a:stretch>
            <a:fillRect/>
          </a:stretch>
        </p:blipFill>
        <p:spPr>
          <a:xfrm>
            <a:off x="609599" y="2139092"/>
            <a:ext cx="6029325" cy="609600"/>
          </a:xfrm>
          <a:prstGeom prst="rect">
            <a:avLst/>
          </a:prstGeom>
        </p:spPr>
      </p:pic>
    </p:spTree>
    <p:extLst>
      <p:ext uri="{BB962C8B-B14F-4D97-AF65-F5344CB8AC3E}">
        <p14:creationId xmlns:p14="http://schemas.microsoft.com/office/powerpoint/2010/main" val="33917034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Question 1a</a:t>
            </a:r>
            <a:endParaRPr lang="en-GB" dirty="0"/>
          </a:p>
        </p:txBody>
      </p:sp>
      <p:sp>
        <p:nvSpPr>
          <p:cNvPr id="3" name="Content Placeholder 2"/>
          <p:cNvSpPr>
            <a:spLocks noGrp="1"/>
          </p:cNvSpPr>
          <p:nvPr>
            <p:ph idx="1"/>
          </p:nvPr>
        </p:nvSpPr>
        <p:spPr>
          <a:xfrm>
            <a:off x="609599" y="2957384"/>
            <a:ext cx="6347714" cy="3083979"/>
          </a:xfrm>
        </p:spPr>
        <p:txBody>
          <a:bodyPr/>
          <a:lstStyle/>
          <a:p>
            <a:r>
              <a:rPr lang="en-GB" dirty="0" smtClean="0"/>
              <a:t>How many states?</a:t>
            </a:r>
          </a:p>
          <a:p>
            <a:pPr lvl="1"/>
            <a:endParaRPr lang="en-GB" dirty="0"/>
          </a:p>
          <a:p>
            <a:r>
              <a:rPr lang="en-GB" dirty="0" smtClean="0"/>
              <a:t>Which states are connected by a transition?</a:t>
            </a:r>
          </a:p>
          <a:p>
            <a:pPr lvl="1"/>
            <a:endParaRPr lang="en-GB" dirty="0"/>
          </a:p>
          <a:p>
            <a:r>
              <a:rPr lang="en-GB" dirty="0" smtClean="0"/>
              <a:t>What are those conditions?</a:t>
            </a:r>
          </a:p>
        </p:txBody>
      </p:sp>
      <p:pic>
        <p:nvPicPr>
          <p:cNvPr id="4" name="Picture 3"/>
          <p:cNvPicPr>
            <a:picLocks noChangeAspect="1"/>
          </p:cNvPicPr>
          <p:nvPr/>
        </p:nvPicPr>
        <p:blipFill>
          <a:blip r:embed="rId2"/>
          <a:stretch>
            <a:fillRect/>
          </a:stretch>
        </p:blipFill>
        <p:spPr>
          <a:xfrm>
            <a:off x="609599" y="2139092"/>
            <a:ext cx="6029325" cy="609600"/>
          </a:xfrm>
          <a:prstGeom prst="rect">
            <a:avLst/>
          </a:prstGeom>
        </p:spPr>
      </p:pic>
    </p:spTree>
    <p:extLst>
      <p:ext uri="{BB962C8B-B14F-4D97-AF65-F5344CB8AC3E}">
        <p14:creationId xmlns:p14="http://schemas.microsoft.com/office/powerpoint/2010/main" val="11143008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Question 1a</a:t>
            </a:r>
            <a:endParaRPr lang="en-GB" dirty="0"/>
          </a:p>
        </p:txBody>
      </p:sp>
      <p:sp>
        <p:nvSpPr>
          <p:cNvPr id="3" name="Content Placeholder 2"/>
          <p:cNvSpPr>
            <a:spLocks noGrp="1"/>
          </p:cNvSpPr>
          <p:nvPr>
            <p:ph idx="1"/>
          </p:nvPr>
        </p:nvSpPr>
        <p:spPr>
          <a:xfrm>
            <a:off x="609599" y="2957384"/>
            <a:ext cx="6347714" cy="3083979"/>
          </a:xfrm>
        </p:spPr>
        <p:txBody>
          <a:bodyPr/>
          <a:lstStyle/>
          <a:p>
            <a:r>
              <a:rPr lang="en-GB" dirty="0" smtClean="0"/>
              <a:t>How many states?</a:t>
            </a:r>
          </a:p>
          <a:p>
            <a:pPr lvl="1"/>
            <a:r>
              <a:rPr lang="en-GB" dirty="0" smtClean="0"/>
              <a:t>6 (including destroyed/left environment)</a:t>
            </a:r>
            <a:endParaRPr lang="en-GB" dirty="0"/>
          </a:p>
          <a:p>
            <a:r>
              <a:rPr lang="en-GB" dirty="0" smtClean="0"/>
              <a:t>Which states are connected by a transition?</a:t>
            </a:r>
          </a:p>
          <a:p>
            <a:pPr lvl="1"/>
            <a:r>
              <a:rPr lang="en-GB" dirty="0" smtClean="0"/>
              <a:t>E.g., Following Route would connect to Move to Red NPC</a:t>
            </a:r>
            <a:endParaRPr lang="en-GB" dirty="0"/>
          </a:p>
          <a:p>
            <a:r>
              <a:rPr lang="en-GB" dirty="0" smtClean="0"/>
              <a:t>What are those conditions?</a:t>
            </a:r>
          </a:p>
          <a:p>
            <a:pPr lvl="1"/>
            <a:r>
              <a:rPr lang="en-GB" dirty="0" smtClean="0"/>
              <a:t>Following Route would connect to Move to Red NPC if a Red NPC is present within distance R</a:t>
            </a:r>
          </a:p>
        </p:txBody>
      </p:sp>
      <p:pic>
        <p:nvPicPr>
          <p:cNvPr id="4" name="Picture 3"/>
          <p:cNvPicPr>
            <a:picLocks noChangeAspect="1"/>
          </p:cNvPicPr>
          <p:nvPr/>
        </p:nvPicPr>
        <p:blipFill>
          <a:blip r:embed="rId2"/>
          <a:stretch>
            <a:fillRect/>
          </a:stretch>
        </p:blipFill>
        <p:spPr>
          <a:xfrm>
            <a:off x="609599" y="2139092"/>
            <a:ext cx="6029325" cy="609600"/>
          </a:xfrm>
          <a:prstGeom prst="rect">
            <a:avLst/>
          </a:prstGeom>
        </p:spPr>
      </p:pic>
    </p:spTree>
    <p:extLst>
      <p:ext uri="{BB962C8B-B14F-4D97-AF65-F5344CB8AC3E}">
        <p14:creationId xmlns:p14="http://schemas.microsoft.com/office/powerpoint/2010/main" val="81583722"/>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43</TotalTime>
  <Words>880</Words>
  <Application>Microsoft Office PowerPoint</Application>
  <PresentationFormat>On-screen Show (4:3)</PresentationFormat>
  <Paragraphs>113</Paragraphs>
  <Slides>28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28</vt:i4>
      </vt:variant>
    </vt:vector>
  </HeadingPairs>
  <TitlesOfParts>
    <vt:vector size="32" baseType="lpstr">
      <vt:lpstr>Arial</vt:lpstr>
      <vt:lpstr>Trebuchet MS</vt:lpstr>
      <vt:lpstr>Wingdings 3</vt:lpstr>
      <vt:lpstr>Facet</vt:lpstr>
      <vt:lpstr>CSC8503 Revision Lecture</vt:lpstr>
      <vt:lpstr>Overview</vt:lpstr>
      <vt:lpstr>Exam Key Features</vt:lpstr>
      <vt:lpstr>2015/16 Exam Question 1</vt:lpstr>
      <vt:lpstr>2015/16 Exam Question 1</vt:lpstr>
      <vt:lpstr>Question 1a</vt:lpstr>
      <vt:lpstr>Question 1a</vt:lpstr>
      <vt:lpstr>Question 1a</vt:lpstr>
      <vt:lpstr>Question 1a</vt:lpstr>
      <vt:lpstr>Question 1a</vt:lpstr>
      <vt:lpstr>Question 1b</vt:lpstr>
      <vt:lpstr>Question 1c</vt:lpstr>
      <vt:lpstr>Question 1c</vt:lpstr>
      <vt:lpstr>Question 1d)</vt:lpstr>
      <vt:lpstr>Question 1e)</vt:lpstr>
      <vt:lpstr>Question 2a</vt:lpstr>
      <vt:lpstr>Question 2b</vt:lpstr>
      <vt:lpstr>Question 2c</vt:lpstr>
      <vt:lpstr>Questions 2d and 2e</vt:lpstr>
      <vt:lpstr>Question 2f</vt:lpstr>
      <vt:lpstr>Question 2f</vt:lpstr>
      <vt:lpstr>Question 2g</vt:lpstr>
      <vt:lpstr>Question 3a</vt:lpstr>
      <vt:lpstr>Question 3a</vt:lpstr>
      <vt:lpstr>Question 3b</vt:lpstr>
      <vt:lpstr>Questions 3c and 3d</vt:lpstr>
      <vt:lpstr>Question 4</vt:lpstr>
      <vt:lpstr>Any questions?</vt:lpstr>
    </vt:vector>
  </TitlesOfParts>
  <Company>Newcastle University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CSC8503 Revision Lecture</dc:title>
  <dc:creator>William Blewitt</dc:creator>
  <cp:lastModifiedBy>William Blewitt</cp:lastModifiedBy>
  <cp:revision>7</cp:revision>
  <dcterms:created xsi:type="dcterms:W3CDTF">2017-01-12T12:16:58Z</dcterms:created>
  <dcterms:modified xsi:type="dcterms:W3CDTF">2017-01-12T13:00:03Z</dcterms:modified>
</cp:coreProperties>
</file>